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9806A1F-8724-40CE-8292-DCFE7DF79129}">
  <a:tblStyle styleId="{29806A1F-8724-40CE-8292-DCFE7DF7912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Shape 3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Shape 4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5" name="Shape 4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Shape 4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Shape 4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Shape 5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Shape 5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1" name="Shape 5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69021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3" y="16053"/>
            <a:ext cx="10925833" cy="688103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881"/>
            <a:ext cx="10500941" cy="6881035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7" y="-882"/>
            <a:ext cx="2167467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-524934" y="-4974"/>
            <a:ext cx="1403435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900" cy="92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600" cy="484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400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8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8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8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8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600" cy="484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2800"/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SzPts val="2800"/>
              <a:buChar char="○"/>
              <a:defRPr sz="2400"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8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8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8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8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 rot="10800000" flipH="1">
            <a:off x="-348182" y="-21900"/>
            <a:ext cx="1723520" cy="68799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 flipH="1">
            <a:off x="-1118653" y="-4700"/>
            <a:ext cx="3100651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rot="10800000">
            <a:off x="8088847" y="-6970"/>
            <a:ext cx="1100668" cy="6864970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-6264" y="4933387"/>
            <a:ext cx="9150267" cy="3100651"/>
            <a:chOff x="-6264" y="4933387"/>
            <a:chExt cx="9150267" cy="3100651"/>
          </a:xfrm>
        </p:grpSpPr>
        <p:sp>
          <p:nvSpPr>
            <p:cNvPr id="36" name="Shape 36"/>
            <p:cNvSpPr/>
            <p:nvPr/>
          </p:nvSpPr>
          <p:spPr>
            <a:xfrm>
              <a:off x="-8" y="5537200"/>
              <a:ext cx="9144009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rot="5400000" flipH="1">
              <a:off x="3018543" y="1908579"/>
              <a:ext cx="3100651" cy="9150267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-8" y="5740400"/>
              <a:ext cx="9144011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wave"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387E"/>
              </a:buClr>
              <a:buSzPts val="4000"/>
              <a:buFont typeface="Trebuchet MS"/>
              <a:buNone/>
              <a:defRPr sz="4000" b="1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rebuchet MS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lvl="1" indent="-4064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Trebuchet MS"/>
              <a:buChar char="○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Trebuchet MS"/>
              <a:buChar char="■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○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■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○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Char char="■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presentation/d/1N_5IbXUY3y2PCuhFQ0YA7ZuREwC7ew1Q3fyILBnEBQA/copy" TargetMode="External"/><Relationship Id="rId5" Type="http://schemas.openxmlformats.org/officeDocument/2006/relationships/hyperlink" Target="http://creativecommons.org/licenses/by-nc/3.0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0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8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56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65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73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1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9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97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05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13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#slide=id.g2b654b397_0305"/><Relationship Id="rId13" Type="http://schemas.openxmlformats.org/officeDocument/2006/relationships/hyperlink" Target="#slide=id.g2b654b397_0321"/><Relationship Id="rId18" Type="http://schemas.openxmlformats.org/officeDocument/2006/relationships/hyperlink" Target="#slide=id.g2b654b397_0337"/><Relationship Id="rId26" Type="http://schemas.openxmlformats.org/officeDocument/2006/relationships/hyperlink" Target="#slide=id.g2b654b397_0209"/><Relationship Id="rId3" Type="http://schemas.openxmlformats.org/officeDocument/2006/relationships/hyperlink" Target="#slide=id.g2af4f3288_00"/><Relationship Id="rId21" Type="http://schemas.openxmlformats.org/officeDocument/2006/relationships/hyperlink" Target="#slide=id.g2b654b397_0193"/><Relationship Id="rId7" Type="http://schemas.openxmlformats.org/officeDocument/2006/relationships/hyperlink" Target="#slide=id.g2b654b397_0225"/><Relationship Id="rId12" Type="http://schemas.openxmlformats.org/officeDocument/2006/relationships/hyperlink" Target="#slide=id.g2b654b397_0241"/><Relationship Id="rId17" Type="http://schemas.openxmlformats.org/officeDocument/2006/relationships/hyperlink" Target="#slide=id.g2b654b397_0257"/><Relationship Id="rId25" Type="http://schemas.openxmlformats.org/officeDocument/2006/relationships/hyperlink" Target="#slide=id.g2b654b397_0129"/><Relationship Id="rId2" Type="http://schemas.openxmlformats.org/officeDocument/2006/relationships/notesSlide" Target="../notesSlides/notesSlide2.xml"/><Relationship Id="rId16" Type="http://schemas.openxmlformats.org/officeDocument/2006/relationships/hyperlink" Target="#slide=id.g2b654b397_0177"/><Relationship Id="rId20" Type="http://schemas.openxmlformats.org/officeDocument/2006/relationships/hyperlink" Target="#slide=id.g2b654b397_0113"/><Relationship Id="rId29" Type="http://schemas.openxmlformats.org/officeDocument/2006/relationships/hyperlink" Target="#slide=id.g2b654b397_0465"/><Relationship Id="rId1" Type="http://schemas.openxmlformats.org/officeDocument/2006/relationships/slideLayout" Target="../slideLayouts/slideLayout4.xml"/><Relationship Id="rId6" Type="http://schemas.openxmlformats.org/officeDocument/2006/relationships/hyperlink" Target="#slide=id.g2b654b397_0145"/><Relationship Id="rId11" Type="http://schemas.openxmlformats.org/officeDocument/2006/relationships/hyperlink" Target="#slide=id.g2b654b397_0161"/><Relationship Id="rId24" Type="http://schemas.openxmlformats.org/officeDocument/2006/relationships/hyperlink" Target="#slide=id.g2b654b397_048"/><Relationship Id="rId5" Type="http://schemas.openxmlformats.org/officeDocument/2006/relationships/hyperlink" Target="#slide=id.g2b654b397_065"/><Relationship Id="rId15" Type="http://schemas.openxmlformats.org/officeDocument/2006/relationships/hyperlink" Target="#slide=id.g2b654b397_097"/><Relationship Id="rId23" Type="http://schemas.openxmlformats.org/officeDocument/2006/relationships/hyperlink" Target="#slide=id.g2b654b397_0353"/><Relationship Id="rId28" Type="http://schemas.openxmlformats.org/officeDocument/2006/relationships/hyperlink" Target="#slide=id.g2b654b397_0369"/><Relationship Id="rId10" Type="http://schemas.openxmlformats.org/officeDocument/2006/relationships/hyperlink" Target="#slide=id.g2b654b397_081"/><Relationship Id="rId19" Type="http://schemas.openxmlformats.org/officeDocument/2006/relationships/hyperlink" Target="#slide=id.g2b654b397_032"/><Relationship Id="rId4" Type="http://schemas.openxmlformats.org/officeDocument/2006/relationships/hyperlink" Target="#slide=id.g2af4f3288_042"/><Relationship Id="rId9" Type="http://schemas.openxmlformats.org/officeDocument/2006/relationships/hyperlink" Target="#slide=id.g2b654b397_00"/><Relationship Id="rId14" Type="http://schemas.openxmlformats.org/officeDocument/2006/relationships/hyperlink" Target="#slide=id.g2b654b397_016"/><Relationship Id="rId22" Type="http://schemas.openxmlformats.org/officeDocument/2006/relationships/hyperlink" Target="#slide=id.g2b654b397_0273"/><Relationship Id="rId27" Type="http://schemas.openxmlformats.org/officeDocument/2006/relationships/hyperlink" Target="#slide=id.g2b654b397_0289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21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29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37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45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53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1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9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77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85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93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af4f3288_042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01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09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17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25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33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1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9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57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65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73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af4f3288_055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81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89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97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05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13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1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9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37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45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53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0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61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69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77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65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74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482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8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16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24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#slide=id.g2af4f3288_00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#slide=id.g2b654b397_032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#slide=nex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946165" y="2769455"/>
            <a:ext cx="7050900" cy="147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</a:rPr>
              <a:t>Mexico Review</a:t>
            </a:r>
            <a:endParaRPr>
              <a:solidFill>
                <a:srgbClr val="FFFF00"/>
              </a:solidFill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316925" y="4362125"/>
            <a:ext cx="8618700" cy="129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Comparative Government </a:t>
            </a:r>
            <a:endParaRPr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Mr. Brady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5475" y="1165425"/>
            <a:ext cx="6512300" cy="193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8750" y="6103250"/>
            <a:ext cx="1368100" cy="478675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 txBox="1"/>
          <p:nvPr/>
        </p:nvSpPr>
        <p:spPr>
          <a:xfrm>
            <a:off x="1837200" y="5781399"/>
            <a:ext cx="6872100" cy="9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This slideshow is licensed under a Creative Commons Attribution Non-Commercial 3.0 United States license.  For more information about this license see </a:t>
            </a:r>
            <a:r>
              <a:rPr lang="en" u="sng">
                <a:solidFill>
                  <a:srgbClr val="FFFFFF"/>
                </a:solidFill>
                <a:hlinkClick r:id="rId5"/>
              </a:rPr>
              <a:t>http://creativecommons.org/licenses/by-nc/3.0/</a:t>
            </a:r>
            <a:r>
              <a:rPr lang="en">
                <a:solidFill>
                  <a:srgbClr val="FFFFFF"/>
                </a:solidFill>
              </a:rPr>
              <a:t> (In short, you can copy, distribute, and adapt this work as long as you give proper attribution and do not charge for it.)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0" name="Shape 50"/>
          <p:cNvSpPr txBox="1"/>
          <p:nvPr/>
        </p:nvSpPr>
        <p:spPr>
          <a:xfrm>
            <a:off x="271275" y="161075"/>
            <a:ext cx="8553300" cy="53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  <a:hlinkClick r:id="rId6"/>
              </a:rPr>
              <a:t>Click here to make your own copy of this template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28" name="Shape 12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9" name="Shape 129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0" name="Shape 13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37" name="Shape 13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8" name="Shape 138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9" name="Shape 13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Shape 14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46" name="Shape 14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7" name="Shape 147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8" name="Shape 14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Shape 15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54113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Factories on northern edge of Mexico.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55" name="Shape 15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6" name="Shape 15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7" name="Shape 15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Maquiladoras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64" name="Shape 16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5" name="Shape 16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6" name="Shape 16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Non state sponsored actor who causes corruption and controls media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73" name="Shape 17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4" name="Shape 174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5" name="Shape 17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Shape 18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396775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Cartels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82" name="Shape 18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3" name="Shape 183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84" name="Shape 18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Shape 19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Drug kingpin captured in 2014.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91" name="Shape 19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92" name="Shape 192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93" name="Shape 19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Shape 19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El Chapo 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00" name="Shape 20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1" name="Shape 201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02" name="Shape 20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Shape 20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Process where jobs and bureaucratic services are promoted by the government and a few corporations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09" name="Shape 20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0" name="Shape 210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11" name="Shape 21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Shape 5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33"/>
            <a:ext cx="4932900" cy="132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00"/>
                </a:solidFill>
                <a:hlinkClick r:id="rId3"/>
              </a:rPr>
              <a:t>JEOPARDY BOARD</a:t>
            </a:r>
            <a:endParaRPr>
              <a:solidFill>
                <a:srgbClr val="FFFF00"/>
              </a:solidFill>
            </a:endParaRPr>
          </a:p>
        </p:txBody>
      </p:sp>
      <p:graphicFrame>
        <p:nvGraphicFramePr>
          <p:cNvPr id="57" name="Shape 57"/>
          <p:cNvGraphicFramePr/>
          <p:nvPr/>
        </p:nvGraphicFramePr>
        <p:xfrm>
          <a:off x="84750" y="141783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{29806A1F-8724-40CE-8292-DCFE7DF79129}</a:tableStyleId>
              </a:tblPr>
              <a:tblGrid>
                <a:gridCol w="1801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1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Political parties</a:t>
                      </a:r>
                      <a:endParaRPr sz="24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</a:rPr>
                        <a:t>Vocab</a:t>
                      </a:r>
                      <a:endParaRPr sz="1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  <a:hlinkClick r:id="rId3"/>
                        </a:rPr>
                        <a:t>Topic 3</a:t>
                      </a:r>
                      <a:endParaRPr sz="1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  <a:hlinkClick r:id="rId3"/>
                        </a:rPr>
                        <a:t>Topic 4</a:t>
                      </a:r>
                      <a:endParaRPr sz="1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b="1">
                          <a:solidFill>
                            <a:srgbClr val="FFFFFF"/>
                          </a:solidFill>
                          <a:hlinkClick r:id="rId3"/>
                        </a:rPr>
                        <a:t>Topic 5</a:t>
                      </a:r>
                      <a:endParaRPr sz="190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4"/>
                        </a:rPr>
                        <a:t>$100</a:t>
                      </a:r>
                      <a:endParaRPr sz="32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5"/>
                        </a:rPr>
                        <a:t>$100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6"/>
                        </a:rPr>
                        <a:t>$100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7"/>
                        </a:rPr>
                        <a:t>$100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8"/>
                        </a:rPr>
                        <a:t>$100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9"/>
                        </a:rPr>
                        <a:t>$200</a:t>
                      </a:r>
                      <a:endParaRPr sz="32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0"/>
                        </a:rPr>
                        <a:t>$200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1"/>
                        </a:rPr>
                        <a:t>$200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2"/>
                        </a:rPr>
                        <a:t>$200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3"/>
                        </a:rPr>
                        <a:t>$200</a:t>
                      </a:r>
                      <a:endParaRPr sz="19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4"/>
                        </a:rPr>
                        <a:t>$300</a:t>
                      </a:r>
                      <a:endParaRPr sz="32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5"/>
                        </a:rPr>
                        <a:t>$300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6"/>
                        </a:rPr>
                        <a:t>$300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7"/>
                        </a:rPr>
                        <a:t>$300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8"/>
                        </a:rPr>
                        <a:t>$300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19"/>
                        </a:rPr>
                        <a:t>$400</a:t>
                      </a:r>
                      <a:endParaRPr sz="3200" b="1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0"/>
                        </a:rPr>
                        <a:t>$400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1"/>
                        </a:rPr>
                        <a:t>$400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2"/>
                        </a:rPr>
                        <a:t>$400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3"/>
                        </a:rPr>
                        <a:t>$400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7175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4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5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6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7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3200" b="1">
                          <a:solidFill>
                            <a:srgbClr val="FFFF00"/>
                          </a:solidFill>
                          <a:hlinkClick r:id="rId28"/>
                        </a:rPr>
                        <a:t>$500</a:t>
                      </a:r>
                      <a:endParaRPr sz="1900">
                        <a:solidFill>
                          <a:srgbClr val="FFFF00"/>
                        </a:solidFill>
                      </a:endParaRPr>
                    </a:p>
                  </a:txBody>
                  <a:tcPr marL="91425" marR="91425" marT="121900" marB="121900" anchor="ctr">
                    <a:lnL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8" name="Shape 58">
            <a:hlinkClick r:id="rId29"/>
          </p:cNvPr>
          <p:cNvSpPr txBox="1"/>
          <p:nvPr/>
        </p:nvSpPr>
        <p:spPr>
          <a:xfrm>
            <a:off x="6405700" y="434767"/>
            <a:ext cx="2482500" cy="57480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FF00"/>
                </a:solidFill>
                <a:hlinkClick r:id="rId29"/>
              </a:rPr>
              <a:t>FINAL JEOPARDY</a:t>
            </a:r>
            <a:endParaRPr sz="18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Shape 21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Coprporatism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18" name="Shape 21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9" name="Shape 219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20" name="Shape 22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Shape 22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27" name="Shape 22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8" name="Shape 228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29" name="Shape 22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Shape 23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36" name="Shape 23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2 -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7" name="Shape 237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38" name="Shape 23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Shape 24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Government sponsored industries such as PEMEX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45" name="Shape 24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46" name="Shape 24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47" name="Shape 24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Shape 25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Parastatls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54" name="Shape 25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5" name="Shape 25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56" name="Shape 25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Shape 26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Relying less on foreign imports and more on resources like oil to build your economy and trade advantage with nations. I.e. “Mexican Miracle”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63" name="Shape 26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4" name="Shape 264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65" name="Shape 26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Shape 27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Import Substitution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72" name="Shape 27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3" name="Shape 273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74" name="Shape 27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Shape 28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Mexico’s Lower House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81" name="Shape 28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2" name="Shape 282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83" name="Shape 28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Shape 28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Chamber of Deputies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90" name="Shape 29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1" name="Shape 291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292" name="Shape 29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Shape 29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Mexico’s Upper House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299" name="Shape 29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0" name="Shape 300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01" name="Shape 30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Shape 6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PRI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65" name="Shape 6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6" name="Shape 6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7" name="Shape 6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Shape 30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Senate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08" name="Shape 30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9" name="Shape 309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10" name="Shape 31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Shape 31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Representation in Chamber of Deputies.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17" name="Shape 31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18" name="Shape 318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19" name="Shape 31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Shape 32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First Past Post and Proportional Representation.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26" name="Shape 32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3 -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27" name="Shape 327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28" name="Shape 32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Shape 33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President who introduced Market Reforms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35" name="Shape 33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36" name="Shape 33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37" name="Shape 33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Shape 34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Madrid (PRI)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44" name="Shape 34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5" name="Shape 34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46" name="Shape 34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Shape 35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r>
              <a:rPr lang="en" sz="4800">
                <a:solidFill>
                  <a:srgbClr val="FFFFFF"/>
                </a:solidFill>
                <a:hlinkClick r:id="rId3"/>
              </a:rPr>
              <a:t>THE PRESIDENT WHO INTRODUCED NAFTA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53" name="Shape 35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54" name="Shape 354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55" name="Shape 35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Shape 36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Salinas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62" name="Shape 36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63" name="Shape 363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64" name="Shape 36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Shape 37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Used to help gain more markets for Mexican and American goods.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71" name="Shape 37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72" name="Shape 372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73" name="Shape 37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NAFTA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80" name="Shape 38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1" name="Shape 381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82" name="Shape 38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Shape 38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89" name="Shape 38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90" name="Shape 390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91" name="Shape 39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What is the traditional party of laborers and peasants. Which ruled for close to 80 years.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74" name="Shape 7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75" name="Shape 7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6" name="Shape 7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Shape 39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398" name="Shape 39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99" name="Shape 399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00" name="Shape 40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Shape 40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07" name="Shape 40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08" name="Shape 408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09" name="Shape 40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Shape 41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16" name="Shape 41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4 -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17" name="Shape 417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18" name="Shape 41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Shape 42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25" name="Shape 42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$100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26" name="Shape 42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27" name="Shape 4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Shape 43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34" name="Shape 43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$100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35" name="Shape 43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36" name="Shape 43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2" name="Shape 44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43" name="Shape 44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44" name="Shape 444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45" name="Shape 44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Shape 45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52" name="Shape 45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53" name="Shape 453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54" name="Shape 45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Shape 46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61" name="Shape 46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62" name="Shape 462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63" name="Shape 46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Shape 46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70" name="Shape 47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71" name="Shape 471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72" name="Shape 47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Shape 47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79" name="Shape 47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80" name="Shape 480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81" name="Shape 48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PAN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83" name="Shape 83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$200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4" name="Shape 84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5" name="Shape 8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7" name="Shape 487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88" name="Shape 488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$400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89" name="Shape 489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90" name="Shape 49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6" name="Shape 496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497" name="Shape 497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$500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98" name="Shape 498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99" name="Shape 49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5" name="Shape 505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answer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506" name="Shape 506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5 - $500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07" name="Shape 507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08" name="Shape 50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Shape 51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819325" y="2859275"/>
            <a:ext cx="8229600" cy="321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>
              <a:solidFill>
                <a:srgbClr val="FFFFFF"/>
              </a:solidFill>
            </a:endParaRPr>
          </a:p>
        </p:txBody>
      </p:sp>
      <p:sp>
        <p:nvSpPr>
          <p:cNvPr id="515" name="Shape 51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FINAL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16" name="Shape 51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</a:t>
            </a: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</a:rPr>
              <a:t>question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17" name="Shape 51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Shape 518">
            <a:hlinkClick r:id="rId3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27163" y="967097"/>
            <a:ext cx="5731725" cy="170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" name="Shape 524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>
                <a:solidFill>
                  <a:schemeClr val="lt1"/>
                </a:solidFill>
              </a:rPr>
              <a:t>Which Party and Candidate leads in the polls for Mexico’s 2018 Presidential Election?</a:t>
            </a:r>
            <a:endParaRPr sz="4800">
              <a:solidFill>
                <a:schemeClr val="lt1"/>
              </a:solidFill>
            </a:endParaRPr>
          </a:p>
        </p:txBody>
      </p:sp>
      <p:sp>
        <p:nvSpPr>
          <p:cNvPr id="525" name="Shape 525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Final Jeopardy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26" name="Shape 526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27" name="Shape 5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Shape 533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Morena and Obrador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534" name="Shape 534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Final Jeopardy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535" name="Shape 535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36" name="Shape 53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Shape 91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Party that broke PRI dominance with election of Fox in 2000. Currently made up of conservatives, catholics and business owners.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92" name="Shape 92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$200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3" name="Shape 93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4" name="Shape 94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PRD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01" name="Shape 101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$300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2" name="Shape 102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3" name="Shape 10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</a:rPr>
              <a:t>Party that is leftist in ideology, believes in social reform and economic reform, top the left of PRI.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10" name="Shape 110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$300 Answer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1" name="Shape 111">
            <a:hlinkClick r:id="rId4"/>
          </p:cNvPr>
          <p:cNvSpPr txBox="1"/>
          <p:nvPr/>
        </p:nvSpPr>
        <p:spPr>
          <a:xfrm>
            <a:off x="4821475" y="6059067"/>
            <a:ext cx="38049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return to Jeopardy Board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2" name="Shape 11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84100" y="60590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763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>
            <a:hlinkClick r:id="rId3"/>
          </p:cNvPr>
          <p:cNvSpPr/>
          <p:nvPr/>
        </p:nvSpPr>
        <p:spPr>
          <a:xfrm>
            <a:off x="21025" y="28033"/>
            <a:ext cx="9144000" cy="68580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Shape 118">
            <a:hlinkClick r:id="rId3"/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024650"/>
            <a:ext cx="8229600" cy="492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hlinkClick r:id="rId3"/>
              </a:rPr>
              <a:t>Type question here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119" name="Shape 119">
            <a:hlinkClick r:id="rId3"/>
          </p:cNvPr>
          <p:cNvSpPr txBox="1">
            <a:spLocks noGrp="1"/>
          </p:cNvSpPr>
          <p:nvPr>
            <p:ph type="title"/>
          </p:nvPr>
        </p:nvSpPr>
        <p:spPr>
          <a:xfrm>
            <a:off x="457200" y="274645"/>
            <a:ext cx="8229600" cy="75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hlinkClick r:id="rId3"/>
              </a:rPr>
              <a:t>Topic 1 - $400 Question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0" name="Shape 120">
            <a:hlinkClick r:id="rId4"/>
          </p:cNvPr>
          <p:cNvSpPr txBox="1"/>
          <p:nvPr/>
        </p:nvSpPr>
        <p:spPr>
          <a:xfrm>
            <a:off x="6000675" y="6005367"/>
            <a:ext cx="2760000" cy="7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00"/>
                </a:solidFill>
                <a:latin typeface="Trebuchet MS"/>
                <a:ea typeface="Trebuchet MS"/>
                <a:cs typeface="Trebuchet MS"/>
                <a:sym typeface="Trebuchet MS"/>
                <a:hlinkClick r:id="rId4"/>
              </a:rPr>
              <a:t>Click to see answer</a:t>
            </a:r>
            <a:endParaRPr sz="1800">
              <a:solidFill>
                <a:srgbClr val="FFFF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1" name="Shape 12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39325" y="6075575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978</Words>
  <Application>Microsoft Office PowerPoint</Application>
  <PresentationFormat>On-screen Show (4:3)</PresentationFormat>
  <Paragraphs>195</Paragraphs>
  <Slides>55</Slides>
  <Notes>55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Arial</vt:lpstr>
      <vt:lpstr>Trebuchet MS</vt:lpstr>
      <vt:lpstr>Wave</vt:lpstr>
      <vt:lpstr>Mexico Review</vt:lpstr>
      <vt:lpstr>JEOPARDY BOARD</vt:lpstr>
      <vt:lpstr>Topic 1 - $100 Question</vt:lpstr>
      <vt:lpstr>Topic 1 - $100 Answer</vt:lpstr>
      <vt:lpstr>Topic 1 - $200 Question</vt:lpstr>
      <vt:lpstr>Topic 1 - $200 Answer</vt:lpstr>
      <vt:lpstr>Topic 1 - $300 Question</vt:lpstr>
      <vt:lpstr>Topic 1 - $300 Answer</vt:lpstr>
      <vt:lpstr>Topic 1 - $400 Question</vt:lpstr>
      <vt:lpstr>Topic 1 - $400 Answer</vt:lpstr>
      <vt:lpstr>Topic 1 - $500 Question</vt:lpstr>
      <vt:lpstr>Topic 1 - $500 Answer</vt:lpstr>
      <vt:lpstr>Topic 2 - $100 Question</vt:lpstr>
      <vt:lpstr>Topic 2 - $100 Answer</vt:lpstr>
      <vt:lpstr>Topic 2 - $200 Question</vt:lpstr>
      <vt:lpstr>Topic 2 - $200 Answer</vt:lpstr>
      <vt:lpstr>Topic 2 - $300 Question</vt:lpstr>
      <vt:lpstr>Topic 2 - $300 Answer</vt:lpstr>
      <vt:lpstr>Topic 2 - $400 Question</vt:lpstr>
      <vt:lpstr>Topic 2 - $400 Answer</vt:lpstr>
      <vt:lpstr>Topic 2 - $500 Question</vt:lpstr>
      <vt:lpstr>Topic 2 - $500 Answer</vt:lpstr>
      <vt:lpstr>Topic 3 - $100 Question</vt:lpstr>
      <vt:lpstr>Topic 3 - $100 Answer</vt:lpstr>
      <vt:lpstr>Topic 3 - $200 Question</vt:lpstr>
      <vt:lpstr>Topic 3 - $200 Answer</vt:lpstr>
      <vt:lpstr>Topic 3 - $300 Question</vt:lpstr>
      <vt:lpstr>Topic 3 - $300 Answer</vt:lpstr>
      <vt:lpstr>Topic 3 - $400 Question</vt:lpstr>
      <vt:lpstr>Topic 3 - $400 Answer</vt:lpstr>
      <vt:lpstr>Topic 3 - $500 Question</vt:lpstr>
      <vt:lpstr>Topic 3 - $500 Answer</vt:lpstr>
      <vt:lpstr>Topic 4 - $100 Question</vt:lpstr>
      <vt:lpstr>Topic 4 - $100 Answer</vt:lpstr>
      <vt:lpstr>Topic 4 - $200 Question</vt:lpstr>
      <vt:lpstr>Topic 4 - $200 Answer</vt:lpstr>
      <vt:lpstr>Topic 4 - $300 Question</vt:lpstr>
      <vt:lpstr>Topic 4 - $300 Answer</vt:lpstr>
      <vt:lpstr>Topic 4 - $400 Question</vt:lpstr>
      <vt:lpstr>Topic 4 - $400 Answer</vt:lpstr>
      <vt:lpstr>Topic 4 - $500 Question</vt:lpstr>
      <vt:lpstr>Topic 4 - $500 Answer</vt:lpstr>
      <vt:lpstr>Topic 5 - $100 Question</vt:lpstr>
      <vt:lpstr>Topic 5 - $100 Answer</vt:lpstr>
      <vt:lpstr>Topic 5 - $200 Question</vt:lpstr>
      <vt:lpstr>Topic 5 - $200 Answer</vt:lpstr>
      <vt:lpstr>Topic 5 - $300 Question</vt:lpstr>
      <vt:lpstr>Topic 5 - $300 Answer</vt:lpstr>
      <vt:lpstr>Topic 5 - $400 Question</vt:lpstr>
      <vt:lpstr>Topic 5 - $400 Answer</vt:lpstr>
      <vt:lpstr>Topic 5 - $500 Question</vt:lpstr>
      <vt:lpstr>Topic 5 - $500 Answer</vt:lpstr>
      <vt:lpstr>FINAL</vt:lpstr>
      <vt:lpstr>Final Jeopardy Question</vt:lpstr>
      <vt:lpstr>Final Jeopardy Answer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Mexico Review</dc:title>
  <dc:creator>James Brady</dc:creator>
  <cp:lastModifiedBy>James Brady</cp:lastModifiedBy>
  <cp:revision>1</cp:revision>
  <dcterms:modified xsi:type="dcterms:W3CDTF">2018-02-18T15:02:18Z</dcterms:modified>
</cp:coreProperties>
</file>